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712B-45C4-47C7-BDE7-98EBC7A5B0FB}" type="datetimeFigureOut">
              <a:rPr lang="it-IT" smtClean="0"/>
              <a:t>08/10/2020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E7D5-AA30-4473-B52C-AD4B5200EA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460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712B-45C4-47C7-BDE7-98EBC7A5B0FB}" type="datetimeFigureOut">
              <a:rPr lang="it-IT" smtClean="0"/>
              <a:t>08/10/2020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E7D5-AA30-4473-B52C-AD4B5200EA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9470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712B-45C4-47C7-BDE7-98EBC7A5B0FB}" type="datetimeFigureOut">
              <a:rPr lang="it-IT" smtClean="0"/>
              <a:t>08/10/2020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E7D5-AA30-4473-B52C-AD4B5200EA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490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712B-45C4-47C7-BDE7-98EBC7A5B0FB}" type="datetimeFigureOut">
              <a:rPr lang="it-IT" smtClean="0"/>
              <a:t>08/10/2020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E7D5-AA30-4473-B52C-AD4B5200EA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824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712B-45C4-47C7-BDE7-98EBC7A5B0FB}" type="datetimeFigureOut">
              <a:rPr lang="it-IT" smtClean="0"/>
              <a:t>08/10/2020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E7D5-AA30-4473-B52C-AD4B5200EA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095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712B-45C4-47C7-BDE7-98EBC7A5B0FB}" type="datetimeFigureOut">
              <a:rPr lang="it-IT" smtClean="0"/>
              <a:t>08/10/2020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E7D5-AA30-4473-B52C-AD4B5200EA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1006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712B-45C4-47C7-BDE7-98EBC7A5B0FB}" type="datetimeFigureOut">
              <a:rPr lang="it-IT" smtClean="0"/>
              <a:t>08/10/2020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E7D5-AA30-4473-B52C-AD4B5200EA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712B-45C4-47C7-BDE7-98EBC7A5B0FB}" type="datetimeFigureOut">
              <a:rPr lang="it-IT" smtClean="0"/>
              <a:t>08/10/2020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E7D5-AA30-4473-B52C-AD4B5200EA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617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712B-45C4-47C7-BDE7-98EBC7A5B0FB}" type="datetimeFigureOut">
              <a:rPr lang="it-IT" smtClean="0"/>
              <a:t>08/10/2020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E7D5-AA30-4473-B52C-AD4B5200EA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835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712B-45C4-47C7-BDE7-98EBC7A5B0FB}" type="datetimeFigureOut">
              <a:rPr lang="it-IT" smtClean="0"/>
              <a:t>08/10/2020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E7D5-AA30-4473-B52C-AD4B5200EA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1922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712B-45C4-47C7-BDE7-98EBC7A5B0FB}" type="datetimeFigureOut">
              <a:rPr lang="it-IT" smtClean="0"/>
              <a:t>08/10/2020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E7D5-AA30-4473-B52C-AD4B5200EA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341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0712B-45C4-47C7-BDE7-98EBC7A5B0FB}" type="datetimeFigureOut">
              <a:rPr lang="it-IT" smtClean="0"/>
              <a:t>08/10/2020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9E7D5-AA30-4473-B52C-AD4B5200EA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48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mailto:italo.sannicandro@unifg.i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3342" y="2429791"/>
            <a:ext cx="11641541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OF MOTOR TASKS WITH UNSTABLE TOOLS ON STATIC BALANCE AND SPEED WALKING IN OLDER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WOMENS</a:t>
            </a:r>
            <a:endParaRPr lang="it-IT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78340" y="4956579"/>
            <a:ext cx="9144000" cy="1655762"/>
          </a:xfrm>
        </p:spPr>
        <p:txBody>
          <a:bodyPr>
            <a:normAutofit fontScale="70000" lnSpcReduction="20000"/>
          </a:bodyPr>
          <a:lstStyle/>
          <a:p>
            <a:r>
              <a:rPr lang="it-IT" b="1" dirty="0"/>
              <a:t>Italo Sannicandro</a:t>
            </a:r>
            <a:r>
              <a:rPr lang="it-IT" b="1" baseline="30000" dirty="0"/>
              <a:t>1</a:t>
            </a:r>
            <a:r>
              <a:rPr lang="it-IT" b="1" dirty="0"/>
              <a:t>, Giacomo Cofano</a:t>
            </a:r>
            <a:r>
              <a:rPr lang="it-IT" b="1" baseline="30000" dirty="0"/>
              <a:t>2</a:t>
            </a:r>
            <a:r>
              <a:rPr lang="it-IT" b="1" dirty="0"/>
              <a:t>, Rosa Anna Rosa</a:t>
            </a:r>
            <a:r>
              <a:rPr lang="it-IT" b="1" baseline="30000" dirty="0"/>
              <a:t>2</a:t>
            </a:r>
            <a:r>
              <a:rPr lang="it-IT" b="1" dirty="0"/>
              <a:t>, Andrea Piccinno</a:t>
            </a:r>
            <a:r>
              <a:rPr lang="it-IT" b="1" baseline="30000" dirty="0"/>
              <a:t>3</a:t>
            </a:r>
            <a:r>
              <a:rPr lang="it-IT" b="1" dirty="0"/>
              <a:t> and Dario Colella</a:t>
            </a:r>
            <a:r>
              <a:rPr lang="it-IT" b="1" baseline="30000" dirty="0"/>
              <a:t>1</a:t>
            </a:r>
            <a:endParaRPr lang="it-IT" b="1" dirty="0"/>
          </a:p>
          <a:p>
            <a:r>
              <a:rPr lang="en-US" baseline="30000" dirty="0"/>
              <a:t>1</a:t>
            </a:r>
            <a:r>
              <a:rPr lang="en-US" dirty="0"/>
              <a:t>Clinical and experimental medicine Department, University of Foggia, Italy</a:t>
            </a:r>
            <a:endParaRPr lang="it-IT" dirty="0"/>
          </a:p>
          <a:p>
            <a:r>
              <a:rPr lang="en-US" baseline="30000" dirty="0"/>
              <a:t>2</a:t>
            </a:r>
            <a:r>
              <a:rPr lang="en-US" dirty="0"/>
              <a:t>Master’s Degree of Preventive and Adapted Physical Activity, University of Foggia, Italy</a:t>
            </a:r>
            <a:endParaRPr lang="it-IT" dirty="0"/>
          </a:p>
          <a:p>
            <a:r>
              <a:rPr lang="en-US" baseline="30000" dirty="0"/>
              <a:t>3</a:t>
            </a:r>
            <a:r>
              <a:rPr lang="en-US" dirty="0"/>
              <a:t>Adapted physical education teacher, Italy </a:t>
            </a:r>
            <a:endParaRPr lang="it-IT" dirty="0"/>
          </a:p>
          <a:p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italo.sannicandro@unifg.it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755642" y="225188"/>
            <a:ext cx="50792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400" b="1" i="1" dirty="0"/>
              <a:t>Advancing Motor Development Research in the 21st century</a:t>
            </a:r>
          </a:p>
          <a:p>
            <a:pPr algn="r" fontAlgn="base"/>
            <a:r>
              <a:rPr lang="en-US" sz="1400" b="1" i="1" dirty="0"/>
              <a:t>​</a:t>
            </a:r>
          </a:p>
          <a:p>
            <a:pPr algn="r" fontAlgn="base"/>
            <a:r>
              <a:rPr lang="en-US" sz="1400" b="1" i="1" dirty="0"/>
              <a:t>October 11-13, 2020</a:t>
            </a:r>
          </a:p>
          <a:p>
            <a:pPr algn="r" fontAlgn="base"/>
            <a:r>
              <a:rPr lang="en-US" sz="1400" b="1" i="1" dirty="0"/>
              <a:t>​</a:t>
            </a:r>
          </a:p>
          <a:p>
            <a:pPr algn="r" fontAlgn="base"/>
            <a:r>
              <a:rPr lang="en-US" sz="1400" b="1" i="1" dirty="0"/>
              <a:t>Virtual Conference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5"/>
          <a:srcRect l="9739" t="8736" r="16381" b="42285"/>
          <a:stretch/>
        </p:blipFill>
        <p:spPr>
          <a:xfrm>
            <a:off x="0" y="0"/>
            <a:ext cx="5813946" cy="2167016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92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874"/>
    </mc:Choice>
    <mc:Fallback>
      <p:transition spd="slow" advTm="138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983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r>
              <a:rPr lang="it-IT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The </a:t>
            </a:r>
            <a:r>
              <a:rPr lang="en-US" sz="2000" dirty="0">
                <a:solidFill>
                  <a:srgbClr val="0070C0"/>
                </a:solidFill>
                <a:latin typeface="+mn-lt"/>
              </a:rPr>
              <a:t>aim of the study is to verify the effects of motor tasks with unstable tools on the static balance </a:t>
            </a:r>
            <a:br>
              <a:rPr lang="en-US" sz="2000" dirty="0">
                <a:solidFill>
                  <a:srgbClr val="0070C0"/>
                </a:solidFill>
                <a:latin typeface="+mn-lt"/>
              </a:rPr>
            </a:br>
            <a:r>
              <a:rPr lang="en-US" sz="2000" dirty="0">
                <a:solidFill>
                  <a:srgbClr val="0070C0"/>
                </a:solidFill>
                <a:latin typeface="+mn-lt"/>
              </a:rPr>
              <a:t>ability and on the walking speed in older women</a:t>
            </a:r>
            <a:r>
              <a:rPr lang="it-IT" sz="20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it-IT" sz="20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</a:br>
            <a:endParaRPr lang="it-IT" sz="20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516854" y="1275005"/>
            <a:ext cx="10515600" cy="794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METHODS</a:t>
            </a:r>
            <a:endParaRPr lang="it-IT" sz="24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0" y="1936187"/>
            <a:ext cx="11992399" cy="30798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A sample of 48 older </a:t>
            </a:r>
            <a:r>
              <a:rPr lang="en-US" sz="1800" dirty="0" err="1" smtClean="0">
                <a:solidFill>
                  <a:srgbClr val="0070C0"/>
                </a:solidFill>
              </a:rPr>
              <a:t>womens</a:t>
            </a:r>
            <a:r>
              <a:rPr lang="en-US" sz="1800" dirty="0" smtClean="0">
                <a:solidFill>
                  <a:srgbClr val="0070C0"/>
                </a:solidFill>
              </a:rPr>
              <a:t> (68,2±2.7 years, 58.9±5.4 kg, 157.5±4.6) participated in the investigation; the sample was divided by randomizing within blocks into 2 groups: n=25 were included in the instability training group (IG) while n= 23 were included in the control group (CG).</a:t>
            </a:r>
          </a:p>
          <a:p>
            <a:pPr marL="0" indent="0" algn="just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The training period lasted 8 weeks, 3 sessions a week for a total of 24 sessions of about 50 minutes each. The tool used in the motor tasks was a plastic cylinder with water weighing about 4.8 kg </a:t>
            </a:r>
            <a:r>
              <a:rPr lang="en-US" sz="1800" b="1" dirty="0" smtClean="0">
                <a:solidFill>
                  <a:srgbClr val="FF0000"/>
                </a:solidFill>
              </a:rPr>
              <a:t>(</a:t>
            </a:r>
            <a:r>
              <a:rPr lang="en-US" sz="1800" b="1" dirty="0" err="1" smtClean="0">
                <a:solidFill>
                  <a:srgbClr val="FF0000"/>
                </a:solidFill>
              </a:rPr>
              <a:t>Slashpipe</a:t>
            </a:r>
            <a:r>
              <a:rPr lang="en-US" sz="1800" b="1" dirty="0" smtClean="0"/>
              <a:t>, </a:t>
            </a:r>
            <a:r>
              <a:rPr lang="en-US" sz="1800" b="1" dirty="0" err="1" smtClean="0">
                <a:solidFill>
                  <a:srgbClr val="FF0000"/>
                </a:solidFill>
              </a:rPr>
              <a:t>Slashpipe</a:t>
            </a:r>
            <a:r>
              <a:rPr lang="en-US" sz="1800" b="1" dirty="0" smtClean="0">
                <a:solidFill>
                  <a:srgbClr val="FF0000"/>
                </a:solidFill>
              </a:rPr>
              <a:t> GmbH, Essen, Germany</a:t>
            </a:r>
            <a:r>
              <a:rPr lang="en-US" sz="1800" dirty="0" smtClean="0"/>
              <a:t>).</a:t>
            </a:r>
          </a:p>
          <a:p>
            <a:pPr marL="0" indent="0" algn="just">
              <a:buNone/>
            </a:pPr>
            <a:r>
              <a:rPr lang="en-US" sz="1800" dirty="0">
                <a:solidFill>
                  <a:srgbClr val="0070C0"/>
                </a:solidFill>
              </a:rPr>
              <a:t>The following functional tests were used to evaluate motor capacity: Single Leg Stance Test (SLST) was presented for static balance evaluation;  It detects the time at which the subject is able to keep the assigned task. The test was performed on both limbs, and measured with 1/10 second accuracy; the 8-Foot-Up-And-Go Test (8-FUAGT) was presented to evaluate speed walk; The time needed to perform the task measured with 1/10-second accuracy constitutes the test’s result</a:t>
            </a:r>
            <a:r>
              <a:rPr lang="en-US" sz="1800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en-US" sz="1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For </a:t>
            </a:r>
            <a:r>
              <a:rPr lang="en-US" sz="1800" dirty="0">
                <a:solidFill>
                  <a:srgbClr val="0070C0"/>
                </a:solidFill>
              </a:rPr>
              <a:t>all the values obtained, the descriptive statistic (mean, standard deviation) was determined.</a:t>
            </a:r>
            <a:endParaRPr lang="it-IT" sz="1800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solidFill>
                  <a:srgbClr val="0070C0"/>
                </a:solidFill>
              </a:rPr>
              <a:t>A 2 (time) x2 (group) mixed-model ANOVA </a:t>
            </a:r>
            <a:r>
              <a:rPr lang="en-US" sz="1800" dirty="0">
                <a:solidFill>
                  <a:srgbClr val="0070C0"/>
                </a:solidFill>
              </a:rPr>
              <a:t>was used to examine the data of both groups together </a:t>
            </a:r>
            <a:endParaRPr lang="en-US" sz="18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(</a:t>
            </a:r>
            <a:r>
              <a:rPr lang="en-US" sz="1800" dirty="0">
                <a:solidFill>
                  <a:srgbClr val="0070C0"/>
                </a:solidFill>
              </a:rPr>
              <a:t>IG and </a:t>
            </a:r>
            <a:r>
              <a:rPr lang="en-US" sz="1800" dirty="0" smtClean="0">
                <a:solidFill>
                  <a:srgbClr val="0070C0"/>
                </a:solidFill>
              </a:rPr>
              <a:t>CG)  </a:t>
            </a:r>
            <a:r>
              <a:rPr lang="en-US" sz="1800" dirty="0">
                <a:solidFill>
                  <a:srgbClr val="0070C0"/>
                </a:solidFill>
              </a:rPr>
              <a:t>in the pre- and post-training time points (T0 vs T1) in order to determine the </a:t>
            </a:r>
            <a:r>
              <a:rPr lang="en-US" sz="1800" dirty="0" smtClean="0">
                <a:solidFill>
                  <a:srgbClr val="0070C0"/>
                </a:solidFill>
              </a:rPr>
              <a:t>main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>
                <a:solidFill>
                  <a:srgbClr val="0070C0"/>
                </a:solidFill>
              </a:rPr>
              <a:t>and interactive effects of </a:t>
            </a:r>
            <a:r>
              <a:rPr lang="en-US" sz="1800" dirty="0" smtClean="0">
                <a:solidFill>
                  <a:srgbClr val="0070C0"/>
                </a:solidFill>
              </a:rPr>
              <a:t>training</a:t>
            </a:r>
            <a:r>
              <a:rPr lang="en-US" sz="1800" dirty="0">
                <a:solidFill>
                  <a:srgbClr val="0070C0"/>
                </a:solidFill>
              </a:rPr>
              <a:t>. Statistical significance was set at p &lt;0.05.</a:t>
            </a:r>
            <a:endParaRPr lang="it-IT" sz="1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it-IT" sz="1600" dirty="0"/>
          </a:p>
          <a:p>
            <a:pPr algn="just"/>
            <a:endParaRPr lang="it-IT" sz="1600" dirty="0" smtClean="0"/>
          </a:p>
          <a:p>
            <a:pPr algn="just"/>
            <a:endParaRPr lang="it-IT" sz="16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274" y="4746816"/>
            <a:ext cx="2861480" cy="2146110"/>
          </a:xfrm>
          <a:prstGeom prst="rect">
            <a:avLst/>
          </a:prstGeom>
        </p:spPr>
      </p:pic>
      <p:pic>
        <p:nvPicPr>
          <p:cNvPr id="7" name="Picture 2" descr="Come orientarsi nella ricerca bibliografica: una guida per i nuovi allievi  | Scuola Superiore Sant'Ann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4" b="16458"/>
          <a:stretch/>
        </p:blipFill>
        <p:spPr bwMode="auto">
          <a:xfrm>
            <a:off x="6557332" y="1170333"/>
            <a:ext cx="989676" cy="66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36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982"/>
    </mc:Choice>
    <mc:Fallback>
      <p:transition spd="slow" advTm="489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-988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RESULTS</a:t>
            </a:r>
            <a:endParaRPr lang="it-IT" sz="24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8489" y="992246"/>
            <a:ext cx="11823511" cy="14498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>
                <a:solidFill>
                  <a:srgbClr val="0070C0"/>
                </a:solidFill>
              </a:rPr>
              <a:t>In the IG for right and left limb respectively, the SLST values showed a significant increase in support time equal to 26.5% and 16.2% (p&lt;0.005).  In the IG the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8-FUAGT values showed a significant time decrease equal to 27% (p&lt;0.005). In both tests, </a:t>
            </a:r>
            <a:r>
              <a:rPr lang="en-US" sz="2000">
                <a:solidFill>
                  <a:srgbClr val="0070C0"/>
                </a:solidFill>
              </a:rPr>
              <a:t>the </a:t>
            </a:r>
            <a:r>
              <a:rPr lang="en-US" sz="2000" smtClean="0">
                <a:solidFill>
                  <a:srgbClr val="0070C0"/>
                </a:solidFill>
              </a:rPr>
              <a:t>CG </a:t>
            </a:r>
            <a:r>
              <a:rPr lang="en-US" sz="2000" dirty="0">
                <a:solidFill>
                  <a:srgbClr val="0070C0"/>
                </a:solidFill>
              </a:rPr>
              <a:t>showed no significant changes.</a:t>
            </a:r>
            <a:endParaRPr lang="it-IT" sz="2000" dirty="0">
              <a:solidFill>
                <a:srgbClr val="0070C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68489" y="2179012"/>
            <a:ext cx="1160059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IMPLICATIONS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srgbClr val="0070C0"/>
                </a:solidFill>
              </a:rPr>
              <a:t>The introduction of instability tools seems to involve a high stress on the static and dynamic balance abilities; the dynamic balance seems capable of positively influencing the walking speed in the over 65 years old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82" y="3767647"/>
            <a:ext cx="3559373" cy="266953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540" y="3767647"/>
            <a:ext cx="3559373" cy="266953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499" y="3767647"/>
            <a:ext cx="3559373" cy="2669530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40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647"/>
    </mc:Choice>
    <mc:Fallback>
      <p:transition spd="slow" advTm="556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3230</TotalTime>
  <Words>422</Words>
  <Application>Microsoft Office PowerPoint</Application>
  <PresentationFormat>Widescreen</PresentationFormat>
  <Paragraphs>28</Paragraphs>
  <Slides>3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Tema di Office</vt:lpstr>
      <vt:lpstr>EFFECTS OF MOTOR TASKS WITH UNSTABLE TOOLS ON STATIC BALANCE AND SPEED WALKING IN OLDER WOMENS</vt:lpstr>
      <vt:lpstr>OBJECTIVE The aim of the study is to verify the effects of motor tasks with unstable tools on the static balance  ability and on the walking speed in older women </vt:lpstr>
      <vt:lpstr>RESULTS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Ecological dynamics approach in the youth soccer: a short narrative review</dc:title>
  <dc:creator>HP</dc:creator>
  <cp:lastModifiedBy>HP</cp:lastModifiedBy>
  <cp:revision>14</cp:revision>
  <dcterms:created xsi:type="dcterms:W3CDTF">2020-09-16T11:53:48Z</dcterms:created>
  <dcterms:modified xsi:type="dcterms:W3CDTF">2020-10-08T06:43:52Z</dcterms:modified>
</cp:coreProperties>
</file>