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425"/>
    <p:restoredTop sz="94663"/>
  </p:normalViewPr>
  <p:slideViewPr>
    <p:cSldViewPr snapToGrid="0" snapToObjects="1">
      <p:cViewPr varScale="1">
        <p:scale>
          <a:sx n="115" d="100"/>
          <a:sy n="115" d="100"/>
        </p:scale>
        <p:origin x="54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8F83-2209-6141-AE8C-B8FF83287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31E0B-4CF4-3D4D-8AF4-4E812DA3A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D31B32-FCD0-734C-82B9-40806181B6D2}"/>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5" name="Footer Placeholder 4">
            <a:extLst>
              <a:ext uri="{FF2B5EF4-FFF2-40B4-BE49-F238E27FC236}">
                <a16:creationId xmlns:a16="http://schemas.microsoft.com/office/drawing/2014/main" id="{0DFE07A9-9116-2541-BC6F-501217747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6BC98-C3C8-8246-A42E-E07EEB787572}"/>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37364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44BB-C158-E549-9605-F402291033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E7C086-B5B6-8C47-BC24-46C3381D99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A6391-DA9A-0746-BEC4-620CD900B17B}"/>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5" name="Footer Placeholder 4">
            <a:extLst>
              <a:ext uri="{FF2B5EF4-FFF2-40B4-BE49-F238E27FC236}">
                <a16:creationId xmlns:a16="http://schemas.microsoft.com/office/drawing/2014/main" id="{08E8CDD2-040A-D14F-B824-3F2C9654F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1A64C-130A-C548-9706-D229D1105AA4}"/>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361434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3960C-DCA3-C34A-A163-95F9CE1806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D2481-2625-2745-8933-9EC4E4DBD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EF870-FF70-CA4A-A02E-BC979A3A979F}"/>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5" name="Footer Placeholder 4">
            <a:extLst>
              <a:ext uri="{FF2B5EF4-FFF2-40B4-BE49-F238E27FC236}">
                <a16:creationId xmlns:a16="http://schemas.microsoft.com/office/drawing/2014/main" id="{B1321CC6-9664-434B-B1AB-D9898D507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8F8D-FA50-A849-8F30-5FD175717867}"/>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398208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D436-684A-1C43-A66C-4D2447DFF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D4D67-9D8D-EA49-B768-88DD51C9B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4AAB7-99D9-A448-A381-55F314C2510E}"/>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5" name="Footer Placeholder 4">
            <a:extLst>
              <a:ext uri="{FF2B5EF4-FFF2-40B4-BE49-F238E27FC236}">
                <a16:creationId xmlns:a16="http://schemas.microsoft.com/office/drawing/2014/main" id="{F7E3B6FC-5782-5D48-8329-D7294347C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06DD8-6143-8A47-B679-DEC1AE55C349}"/>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317941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F020-EDDC-3C47-8FB9-797CB2F9DB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31FC8-8BFB-B741-A28A-4944E4A4D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302577-4ACD-FA46-89F9-C081B0A94EE0}"/>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5" name="Footer Placeholder 4">
            <a:extLst>
              <a:ext uri="{FF2B5EF4-FFF2-40B4-BE49-F238E27FC236}">
                <a16:creationId xmlns:a16="http://schemas.microsoft.com/office/drawing/2014/main" id="{2128C34A-8819-D74A-B274-EFD32D4BC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9D358-0C10-1D43-B7FA-D168EC638768}"/>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265065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1FC9-D3AB-8B4B-87A2-A4BADEC81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F32C9-9367-0244-84BF-4F50335874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F9FC74-6D9F-B746-87E8-0445B2E85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4FDEA-FA62-D04F-8563-2E23C1BB30FB}"/>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6" name="Footer Placeholder 5">
            <a:extLst>
              <a:ext uri="{FF2B5EF4-FFF2-40B4-BE49-F238E27FC236}">
                <a16:creationId xmlns:a16="http://schemas.microsoft.com/office/drawing/2014/main" id="{2464E88E-857F-E540-8DD4-062341138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0664E-CAFC-0647-A090-8018EC2400CA}"/>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4269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EBCF-9BDB-0C4F-B373-3FEA152642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05ACE-E9C9-4B47-921C-3E12F084A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30A56-E295-FF49-B062-F8122B1C8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1C4A07-0C42-324C-8053-D4D5E00D9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516C3-9925-454B-81F0-E24111B49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CF41D4-534A-7342-A304-848A6B2B0CC4}"/>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8" name="Footer Placeholder 7">
            <a:extLst>
              <a:ext uri="{FF2B5EF4-FFF2-40B4-BE49-F238E27FC236}">
                <a16:creationId xmlns:a16="http://schemas.microsoft.com/office/drawing/2014/main" id="{2BC15E9D-0B77-F04A-AB30-5A74AC046A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FC2C20-8DA4-814A-B64F-6C2DDCE6EBCF}"/>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15700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C9FE-35EE-A24C-A316-B7867AADE5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461AFA-BE5F-BA4F-A0C3-A777F78FADFC}"/>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4" name="Footer Placeholder 3">
            <a:extLst>
              <a:ext uri="{FF2B5EF4-FFF2-40B4-BE49-F238E27FC236}">
                <a16:creationId xmlns:a16="http://schemas.microsoft.com/office/drawing/2014/main" id="{5C7036BA-7FEA-0F43-BF39-FF02120AF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D8275C-B974-974A-8B8E-19500B7B5C00}"/>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351612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75564-8379-0147-858F-98FC178FACC4}"/>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3" name="Footer Placeholder 2">
            <a:extLst>
              <a:ext uri="{FF2B5EF4-FFF2-40B4-BE49-F238E27FC236}">
                <a16:creationId xmlns:a16="http://schemas.microsoft.com/office/drawing/2014/main" id="{3C34F666-0DC4-5245-9494-1D6E2529DC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752531-2DE7-BD47-AE06-82578CE5DB67}"/>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80314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2A1E7-6BED-C345-BD24-34B4BBC9E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48CAA-B832-C34C-9DF6-6F353BD27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7C840-71CE-E74F-9134-8293509F3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964D6-5CA7-944F-9836-CC029D2202F8}"/>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6" name="Footer Placeholder 5">
            <a:extLst>
              <a:ext uri="{FF2B5EF4-FFF2-40B4-BE49-F238E27FC236}">
                <a16:creationId xmlns:a16="http://schemas.microsoft.com/office/drawing/2014/main" id="{D7989CDD-671F-AA43-B547-7904953B4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A4FDB-9D37-8D4C-AD5B-382500E47708}"/>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182631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11AE-C4B5-AB44-9960-3D899A01D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879DC-50B5-804A-AED1-B9C7B9F25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3B9FF-4CE6-3A4C-813B-2A14C5A61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ADB01-FAAF-A94B-81C3-64816F71E681}"/>
              </a:ext>
            </a:extLst>
          </p:cNvPr>
          <p:cNvSpPr>
            <a:spLocks noGrp="1"/>
          </p:cNvSpPr>
          <p:nvPr>
            <p:ph type="dt" sz="half" idx="10"/>
          </p:nvPr>
        </p:nvSpPr>
        <p:spPr/>
        <p:txBody>
          <a:bodyPr/>
          <a:lstStyle/>
          <a:p>
            <a:fld id="{9298A5C4-341D-C046-B702-51BCA32EC9B7}" type="datetimeFigureOut">
              <a:rPr lang="en-US" smtClean="0"/>
              <a:t>10/2/20</a:t>
            </a:fld>
            <a:endParaRPr lang="en-US"/>
          </a:p>
        </p:txBody>
      </p:sp>
      <p:sp>
        <p:nvSpPr>
          <p:cNvPr id="6" name="Footer Placeholder 5">
            <a:extLst>
              <a:ext uri="{FF2B5EF4-FFF2-40B4-BE49-F238E27FC236}">
                <a16:creationId xmlns:a16="http://schemas.microsoft.com/office/drawing/2014/main" id="{92CD6802-EE89-9349-90A2-9DD993CDC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766B2-3C51-D740-A4A1-2BD23A62F18E}"/>
              </a:ext>
            </a:extLst>
          </p:cNvPr>
          <p:cNvSpPr>
            <a:spLocks noGrp="1"/>
          </p:cNvSpPr>
          <p:nvPr>
            <p:ph type="sldNum" sz="quarter" idx="12"/>
          </p:nvPr>
        </p:nvSpPr>
        <p:spPr/>
        <p:txBody>
          <a:bodyPr/>
          <a:lstStyle/>
          <a:p>
            <a:fld id="{7DF2DD26-D967-A648-A5FD-5BC52DDF2274}" type="slidenum">
              <a:rPr lang="en-US" smtClean="0"/>
              <a:t>‹#›</a:t>
            </a:fld>
            <a:endParaRPr lang="en-US"/>
          </a:p>
        </p:txBody>
      </p:sp>
    </p:spTree>
    <p:extLst>
      <p:ext uri="{BB962C8B-B14F-4D97-AF65-F5344CB8AC3E}">
        <p14:creationId xmlns:p14="http://schemas.microsoft.com/office/powerpoint/2010/main" val="319961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02AA3-4494-3741-B6AF-B0138BCF0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FF094-E5C3-7D45-9A5D-472816FB4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03427-7CD0-1F44-9C58-590028D85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8A5C4-341D-C046-B702-51BCA32EC9B7}" type="datetimeFigureOut">
              <a:rPr lang="en-US" smtClean="0"/>
              <a:t>10/2/20</a:t>
            </a:fld>
            <a:endParaRPr lang="en-US"/>
          </a:p>
        </p:txBody>
      </p:sp>
      <p:sp>
        <p:nvSpPr>
          <p:cNvPr id="5" name="Footer Placeholder 4">
            <a:extLst>
              <a:ext uri="{FF2B5EF4-FFF2-40B4-BE49-F238E27FC236}">
                <a16:creationId xmlns:a16="http://schemas.microsoft.com/office/drawing/2014/main" id="{5F3B62C0-88A8-4E42-9E03-F9FB56186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413BA0-89C6-C847-AE1D-A02D6F26A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2DD26-D967-A648-A5FD-5BC52DDF2274}" type="slidenum">
              <a:rPr lang="en-US" smtClean="0"/>
              <a:t>‹#›</a:t>
            </a:fld>
            <a:endParaRPr lang="en-US"/>
          </a:p>
        </p:txBody>
      </p:sp>
    </p:spTree>
    <p:extLst>
      <p:ext uri="{BB962C8B-B14F-4D97-AF65-F5344CB8AC3E}">
        <p14:creationId xmlns:p14="http://schemas.microsoft.com/office/powerpoint/2010/main" val="77720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hyperlink" Target="mailto:androzzij@Winthrop.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A05BE6-DAC5-614D-B797-A6FA893C443C}"/>
              </a:ext>
            </a:extLst>
          </p:cNvPr>
          <p:cNvSpPr txBox="1">
            <a:spLocks/>
          </p:cNvSpPr>
          <p:nvPr/>
        </p:nvSpPr>
        <p:spPr>
          <a:xfrm>
            <a:off x="1921935" y="1625601"/>
            <a:ext cx="8373533" cy="1066800"/>
          </a:xfrm>
          <a:prstGeom prst="rect">
            <a:avLst/>
          </a:prstGeom>
        </p:spPr>
        <p:txBody>
          <a:bodyPr vert="horz" lIns="91440" tIns="45720" rIns="91440" bIns="45720" rtlCol="0" anchor="ctr">
            <a:noAutofit/>
          </a:bodyPr>
          <a:lstStyle>
            <a:lvl1pPr algn="ctr" defTabSz="685800" rtl="0" eaLnBrk="1" latinLnBrk="0" hangingPunct="1">
              <a:spcBef>
                <a:spcPct val="0"/>
              </a:spcBef>
              <a:buNone/>
              <a:defRPr lang="en-US" sz="3975" kern="1200">
                <a:solidFill>
                  <a:schemeClr val="tx2"/>
                </a:solidFill>
                <a:latin typeface="Franklin Gothic Demi" panose="020B0703020102020204" pitchFamily="34" charset="0"/>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F497D"/>
                </a:solidFill>
                <a:effectLst/>
                <a:uLnTx/>
                <a:uFillTx/>
                <a:latin typeface="Franklin Gothic Demi" panose="020B0703020102020204" pitchFamily="34" charset="0"/>
                <a:ea typeface="+mj-ea"/>
                <a:cs typeface="+mj-cs"/>
              </a:rPr>
              <a:t>  Stakeholders’ Perceptions of PETE Students’ Knowledge of Motor Development</a:t>
            </a:r>
            <a:br>
              <a:rPr kumimoji="0" lang="en-US" sz="3600" b="1" i="0" u="none" strike="noStrike" kern="1200" cap="none" spc="0" normalizeH="0" baseline="0" noProof="0" dirty="0">
                <a:ln>
                  <a:noFill/>
                </a:ln>
                <a:solidFill>
                  <a:srgbClr val="1F497D"/>
                </a:solidFill>
                <a:effectLst/>
                <a:uLnTx/>
                <a:uFillTx/>
                <a:latin typeface="Franklin Gothic Demi" panose="020B0703020102020204" pitchFamily="34" charset="0"/>
                <a:ea typeface="+mj-ea"/>
                <a:cs typeface="+mj-cs"/>
              </a:rPr>
            </a:br>
            <a:endParaRPr kumimoji="0" lang="en-US" sz="3600" b="0" i="0" u="none" strike="noStrike" kern="1200" cap="none" spc="0" normalizeH="0" baseline="0" noProof="0" dirty="0">
              <a:ln>
                <a:noFill/>
              </a:ln>
              <a:solidFill>
                <a:srgbClr val="1F497D"/>
              </a:solidFill>
              <a:effectLst/>
              <a:uLnTx/>
              <a:uFillTx/>
              <a:latin typeface="Franklin Gothic Demi" panose="020B0703020102020204" pitchFamily="34" charset="0"/>
              <a:ea typeface="+mj-ea"/>
              <a:cs typeface="+mj-cs"/>
            </a:endParaRPr>
          </a:p>
        </p:txBody>
      </p:sp>
      <p:sp>
        <p:nvSpPr>
          <p:cNvPr id="7" name="Subtitle 2">
            <a:extLst>
              <a:ext uri="{FF2B5EF4-FFF2-40B4-BE49-F238E27FC236}">
                <a16:creationId xmlns:a16="http://schemas.microsoft.com/office/drawing/2014/main" id="{FD269D26-6C5B-1749-B8A7-B6394D429E44}"/>
              </a:ext>
            </a:extLst>
          </p:cNvPr>
          <p:cNvSpPr txBox="1">
            <a:spLocks/>
          </p:cNvSpPr>
          <p:nvPr/>
        </p:nvSpPr>
        <p:spPr>
          <a:xfrm>
            <a:off x="2345267" y="3007641"/>
            <a:ext cx="7128935" cy="1371600"/>
          </a:xfrm>
          <a:prstGeom prst="rect">
            <a:avLst/>
          </a:prstGeom>
        </p:spPr>
        <p:txBody>
          <a:bodyPr vert="horz" lIns="91440" tIns="45720" rIns="91440" bIns="45720" rtlCol="0">
            <a:noAutofit/>
          </a:bodyPr>
          <a:lstStyle>
            <a:lvl1pPr marL="0" indent="0" algn="ctr" defTabSz="685800" rtl="0" eaLnBrk="1" latinLnBrk="0" hangingPunct="1">
              <a:spcBef>
                <a:spcPts val="0"/>
              </a:spcBef>
              <a:buFont typeface="Arial" panose="020B0604020202020204" pitchFamily="34" charset="0"/>
              <a:buNone/>
              <a:defRPr lang="en-US" sz="2800" b="0" kern="1200" baseline="0">
                <a:solidFill>
                  <a:schemeClr val="tx1"/>
                </a:solidFill>
                <a:latin typeface="Franklin Gothic Demi" panose="020B0703020102020204" pitchFamily="34" charset="0"/>
                <a:ea typeface="+mn-ea"/>
                <a:cs typeface="+mn-cs"/>
              </a:defRPr>
            </a:lvl1pPr>
            <a:lvl2pPr marL="3429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2pPr>
            <a:lvl3pPr marL="6858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3pPr>
            <a:lvl4pPr marL="10287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4pPr>
            <a:lvl5pPr marL="13716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t>Jared Androzzi, PhD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t>Winthrop University, USA</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t>&amp;</a:t>
            </a:r>
            <a:b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br>
            <a: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t>Adam Keath, PhD</a:t>
            </a:r>
          </a:p>
          <a:p>
            <a:r>
              <a:rPr lang="en-US" sz="2000" b="1" dirty="0">
                <a:solidFill>
                  <a:srgbClr val="C00000"/>
                </a:solidFill>
              </a:rPr>
              <a:t>Winthrop University, USA</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br>
            <a:endParaRPr kumimoji="0" lang="en-US" sz="2000" b="0" i="0" u="none" strike="noStrike" kern="1200" cap="none" spc="0" normalizeH="0" baseline="0" noProof="0" dirty="0">
              <a:ln>
                <a:noFill/>
              </a:ln>
              <a:solidFill>
                <a:sysClr val="windowText" lastClr="000000"/>
              </a:solidFill>
              <a:effectLst/>
              <a:uLnTx/>
              <a:uFillTx/>
              <a:latin typeface="Franklin Gothic Demi" panose="020B0703020102020204" pitchFamily="34" charset="0"/>
              <a:ea typeface="+mn-ea"/>
              <a:cs typeface="+mn-cs"/>
            </a:endParaRPr>
          </a:p>
        </p:txBody>
      </p:sp>
      <p:pic>
        <p:nvPicPr>
          <p:cNvPr id="2" name="Audio 1">
            <a:hlinkClick r:id="" action="ppaction://media"/>
            <a:extLst>
              <a:ext uri="{FF2B5EF4-FFF2-40B4-BE49-F238E27FC236}">
                <a16:creationId xmlns:a16="http://schemas.microsoft.com/office/drawing/2014/main" id="{F211EDE4-1B68-3A48-986F-BA4088C304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57507318"/>
      </p:ext>
    </p:extLst>
  </p:cSld>
  <p:clrMapOvr>
    <a:masterClrMapping/>
  </p:clrMapOvr>
  <mc:AlternateContent xmlns:mc="http://schemas.openxmlformats.org/markup-compatibility/2006">
    <mc:Choice xmlns:p14="http://schemas.microsoft.com/office/powerpoint/2010/main" Requires="p14">
      <p:transition spd="slow" p14:dur="2000" advTm="25864"/>
    </mc:Choice>
    <mc:Fallback>
      <p:transition spd="slow" advTm="25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C7E194-180D-2248-8578-0572C2C68C10}"/>
              </a:ext>
            </a:extLst>
          </p:cNvPr>
          <p:cNvSpPr txBox="1">
            <a:spLocks/>
          </p:cNvSpPr>
          <p:nvPr/>
        </p:nvSpPr>
        <p:spPr>
          <a:xfrm>
            <a:off x="2247769" y="238449"/>
            <a:ext cx="1892008" cy="149478"/>
          </a:xfrm>
          <a:prstGeom prst="rect">
            <a:avLst/>
          </a:prstGeom>
          <a:solidFill>
            <a:srgbClr val="86302F"/>
          </a:solidFill>
          <a:ln>
            <a:solidFill>
              <a:srgbClr val="4F81BD"/>
            </a:solidFill>
          </a:ln>
        </p:spPr>
        <p:style>
          <a:lnRef idx="2">
            <a:schemeClr val="dk1"/>
          </a:lnRef>
          <a:fillRef idx="1">
            <a:schemeClr val="lt1"/>
          </a:fillRef>
          <a:effectRef idx="0">
            <a:schemeClr val="dk1"/>
          </a:effectRef>
          <a:fontRef idx="minor">
            <a:schemeClr val="dk1"/>
          </a:fontRef>
        </p:style>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a:solidFill>
                  <a:srgbClr val="FFFF00"/>
                </a:solidFill>
              </a:rPr>
              <a:t>Purpose</a:t>
            </a:r>
          </a:p>
        </p:txBody>
      </p:sp>
      <p:sp>
        <p:nvSpPr>
          <p:cNvPr id="5" name="Title 1">
            <a:extLst>
              <a:ext uri="{FF2B5EF4-FFF2-40B4-BE49-F238E27FC236}">
                <a16:creationId xmlns:a16="http://schemas.microsoft.com/office/drawing/2014/main" id="{3B5DC979-199B-8641-96EA-AE8AAE26DD64}"/>
              </a:ext>
            </a:extLst>
          </p:cNvPr>
          <p:cNvSpPr txBox="1">
            <a:spLocks/>
          </p:cNvSpPr>
          <p:nvPr/>
        </p:nvSpPr>
        <p:spPr>
          <a:xfrm>
            <a:off x="406821" y="428538"/>
            <a:ext cx="5284786" cy="1276250"/>
          </a:xfrm>
          <a:prstGeom prst="rect">
            <a:avLst/>
          </a:prstGeom>
        </p:spPr>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a:t>Physical Education Teacher Education (PETE) programs are responsible for program betterment. Soliciting feedback from experienced professional practitioners in the field is a common method used to guide program direction. By serving as mentor teachers during students’ internships these practitioners have become valuable stakeholders of the program.  The purpose of this study was to examine stakeholders’ perceptions of PETE teacher candidates’ (TCs) professional competencies, and to use the data to drive the curriculum update process.</a:t>
            </a:r>
          </a:p>
        </p:txBody>
      </p:sp>
      <p:sp>
        <p:nvSpPr>
          <p:cNvPr id="6" name="Title 1">
            <a:extLst>
              <a:ext uri="{FF2B5EF4-FFF2-40B4-BE49-F238E27FC236}">
                <a16:creationId xmlns:a16="http://schemas.microsoft.com/office/drawing/2014/main" id="{0D2B7339-B308-6A4F-9218-06C6513ADA85}"/>
              </a:ext>
            </a:extLst>
          </p:cNvPr>
          <p:cNvSpPr txBox="1">
            <a:spLocks/>
          </p:cNvSpPr>
          <p:nvPr/>
        </p:nvSpPr>
        <p:spPr>
          <a:xfrm>
            <a:off x="406821" y="2130601"/>
            <a:ext cx="5360148" cy="1539914"/>
          </a:xfrm>
          <a:prstGeom prst="rect">
            <a:avLst/>
          </a:prstGeom>
        </p:spPr>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a:t>The researchers of this study administered a mixed methods design to the Professional Advisory Council (PAC) of an accredited PETE program in the Southeast United States. The PAC consists of eight stakeholders, which are host and mentor teachers for TCs during practicums and internships, respectively. PETE faculty members developed a survey to identify the most common areas in need of improvement as perceived by the stakeholders and developed proposals for program revisions accordingly. A follow-up meeting was held with the PAC to discuss the survey findings and further solicit their recommendations for program development and to obtain their feedback on the PETE faculty members’ proposed program improvements. </a:t>
            </a:r>
          </a:p>
        </p:txBody>
      </p:sp>
      <p:sp>
        <p:nvSpPr>
          <p:cNvPr id="7" name="Title 1">
            <a:extLst>
              <a:ext uri="{FF2B5EF4-FFF2-40B4-BE49-F238E27FC236}">
                <a16:creationId xmlns:a16="http://schemas.microsoft.com/office/drawing/2014/main" id="{B760C569-072E-F748-9657-B32CBFF60C62}"/>
              </a:ext>
            </a:extLst>
          </p:cNvPr>
          <p:cNvSpPr txBox="1">
            <a:spLocks/>
          </p:cNvSpPr>
          <p:nvPr/>
        </p:nvSpPr>
        <p:spPr>
          <a:xfrm>
            <a:off x="6001234" y="4504941"/>
            <a:ext cx="5284786" cy="629159"/>
          </a:xfrm>
          <a:prstGeom prst="rect">
            <a:avLst/>
          </a:prstGeom>
        </p:spPr>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a:t>These include high passing rates on Task 3 of the edTPA (100%) and the PETE assessment content course, “Assessment in Physical Education” (100%), however mean scores (Content Knowledge= 66.1% &amp; Student Assessment= 84.4%) on the Praxis II indicate a need for improvement. The generalizability of these mixed findings is limited, considering this case study investigated one group of stakeholders’ perceptions of a single (N=27) PETE program. Further research is needed to examine multiple institutions’ stakeholders’ perceptions of their respective PETE programs. </a:t>
            </a:r>
          </a:p>
        </p:txBody>
      </p:sp>
      <p:sp>
        <p:nvSpPr>
          <p:cNvPr id="8" name="Title 1">
            <a:extLst>
              <a:ext uri="{FF2B5EF4-FFF2-40B4-BE49-F238E27FC236}">
                <a16:creationId xmlns:a16="http://schemas.microsoft.com/office/drawing/2014/main" id="{A4760A88-3FA4-684D-83F6-14268423EF94}"/>
              </a:ext>
            </a:extLst>
          </p:cNvPr>
          <p:cNvSpPr txBox="1">
            <a:spLocks/>
          </p:cNvSpPr>
          <p:nvPr/>
        </p:nvSpPr>
        <p:spPr>
          <a:xfrm>
            <a:off x="2247769" y="5380481"/>
            <a:ext cx="1892008" cy="175915"/>
          </a:xfrm>
          <a:prstGeom prst="rect">
            <a:avLst/>
          </a:prstGeom>
          <a:solidFill>
            <a:srgbClr val="86302F"/>
          </a:solidFill>
          <a:ln>
            <a:solidFill>
              <a:srgbClr val="4F81BD"/>
            </a:solidFill>
          </a:ln>
        </p:spPr>
        <p:style>
          <a:lnRef idx="2">
            <a:schemeClr val="dk1"/>
          </a:lnRef>
          <a:fillRef idx="1">
            <a:schemeClr val="lt1"/>
          </a:fillRef>
          <a:effectRef idx="0">
            <a:schemeClr val="dk1"/>
          </a:effectRef>
          <a:fontRef idx="minor">
            <a:schemeClr val="dk1"/>
          </a:fontRef>
        </p:style>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a:solidFill>
                  <a:srgbClr val="FFFF00"/>
                </a:solidFill>
              </a:rPr>
              <a:t>Conclusion</a:t>
            </a:r>
          </a:p>
        </p:txBody>
      </p:sp>
      <p:sp>
        <p:nvSpPr>
          <p:cNvPr id="9" name="Title 1">
            <a:extLst>
              <a:ext uri="{FF2B5EF4-FFF2-40B4-BE49-F238E27FC236}">
                <a16:creationId xmlns:a16="http://schemas.microsoft.com/office/drawing/2014/main" id="{75C060A7-5FF0-2E43-9A23-9743AF81BD72}"/>
              </a:ext>
            </a:extLst>
          </p:cNvPr>
          <p:cNvSpPr txBox="1">
            <a:spLocks/>
          </p:cNvSpPr>
          <p:nvPr/>
        </p:nvSpPr>
        <p:spPr>
          <a:xfrm>
            <a:off x="2247769" y="3837942"/>
            <a:ext cx="1892008" cy="149479"/>
          </a:xfrm>
          <a:prstGeom prst="rect">
            <a:avLst/>
          </a:prstGeom>
          <a:solidFill>
            <a:srgbClr val="86302F"/>
          </a:solidFill>
          <a:ln>
            <a:solidFill>
              <a:srgbClr val="4F81BD"/>
            </a:solidFill>
          </a:ln>
        </p:spPr>
        <p:style>
          <a:lnRef idx="2">
            <a:schemeClr val="dk1"/>
          </a:lnRef>
          <a:fillRef idx="1">
            <a:schemeClr val="lt1"/>
          </a:fillRef>
          <a:effectRef idx="0">
            <a:schemeClr val="dk1"/>
          </a:effectRef>
          <a:fontRef idx="minor">
            <a:schemeClr val="dk1"/>
          </a:fontRef>
        </p:style>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a:solidFill>
                  <a:srgbClr val="FFFF00"/>
                </a:solidFill>
              </a:rPr>
              <a:t>Results</a:t>
            </a:r>
          </a:p>
        </p:txBody>
      </p:sp>
      <p:sp>
        <p:nvSpPr>
          <p:cNvPr id="10" name="Title 1">
            <a:extLst>
              <a:ext uri="{FF2B5EF4-FFF2-40B4-BE49-F238E27FC236}">
                <a16:creationId xmlns:a16="http://schemas.microsoft.com/office/drawing/2014/main" id="{B052FF73-C959-2443-B559-02022B4B714F}"/>
              </a:ext>
            </a:extLst>
          </p:cNvPr>
          <p:cNvSpPr txBox="1">
            <a:spLocks/>
          </p:cNvSpPr>
          <p:nvPr/>
        </p:nvSpPr>
        <p:spPr>
          <a:xfrm>
            <a:off x="2247769" y="1788296"/>
            <a:ext cx="1892008" cy="149478"/>
          </a:xfrm>
          <a:prstGeom prst="rect">
            <a:avLst/>
          </a:prstGeom>
          <a:solidFill>
            <a:srgbClr val="86302F"/>
          </a:solidFill>
          <a:ln>
            <a:solidFill>
              <a:srgbClr val="4F81BD"/>
            </a:solidFill>
          </a:ln>
        </p:spPr>
        <p:style>
          <a:lnRef idx="2">
            <a:schemeClr val="dk1"/>
          </a:lnRef>
          <a:fillRef idx="1">
            <a:schemeClr val="lt1"/>
          </a:fillRef>
          <a:effectRef idx="0">
            <a:schemeClr val="dk1"/>
          </a:effectRef>
          <a:fontRef idx="minor">
            <a:schemeClr val="dk1"/>
          </a:fontRef>
        </p:style>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a:solidFill>
                  <a:srgbClr val="FFFF00"/>
                </a:solidFill>
              </a:rPr>
              <a:t>Methods</a:t>
            </a:r>
          </a:p>
        </p:txBody>
      </p:sp>
      <p:sp>
        <p:nvSpPr>
          <p:cNvPr id="11" name="Title 1">
            <a:extLst>
              <a:ext uri="{FF2B5EF4-FFF2-40B4-BE49-F238E27FC236}">
                <a16:creationId xmlns:a16="http://schemas.microsoft.com/office/drawing/2014/main" id="{01E7971C-6509-A64E-ACF3-BC398911A9A1}"/>
              </a:ext>
            </a:extLst>
          </p:cNvPr>
          <p:cNvSpPr txBox="1">
            <a:spLocks/>
          </p:cNvSpPr>
          <p:nvPr/>
        </p:nvSpPr>
        <p:spPr>
          <a:xfrm>
            <a:off x="406821" y="4107072"/>
            <a:ext cx="5284786" cy="1153757"/>
          </a:xfrm>
          <a:prstGeom prst="rect">
            <a:avLst/>
          </a:prstGeom>
        </p:spPr>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a:t>The PAC survey results found that 13% of the stakeholders agreed that TCs need to improve their ability to “assess” motor skills, 13% agreed that TCs need to improve their understanding of “content”, and 25% felt that the TCs’ should display a greater appreciation for “assessment importance” of motor skills. All three of these skillsets are relevant to TCs’ knowledge of motor development. Additional findings demonstrated a perceived need for TCs’ to engage in professional development opportunities in addition to completing the standard four-year plan of study.</a:t>
            </a:r>
          </a:p>
        </p:txBody>
      </p:sp>
      <p:sp>
        <p:nvSpPr>
          <p:cNvPr id="12" name="Title 1">
            <a:extLst>
              <a:ext uri="{FF2B5EF4-FFF2-40B4-BE49-F238E27FC236}">
                <a16:creationId xmlns:a16="http://schemas.microsoft.com/office/drawing/2014/main" id="{39873F36-7A89-694F-B259-3B7BDDF01020}"/>
              </a:ext>
            </a:extLst>
          </p:cNvPr>
          <p:cNvSpPr txBox="1">
            <a:spLocks/>
          </p:cNvSpPr>
          <p:nvPr/>
        </p:nvSpPr>
        <p:spPr>
          <a:xfrm>
            <a:off x="1401801" y="6622473"/>
            <a:ext cx="9833304" cy="175915"/>
          </a:xfrm>
          <a:prstGeom prst="rect">
            <a:avLst/>
          </a:prstGeom>
          <a:solidFill>
            <a:srgbClr val="86302F"/>
          </a:solidFill>
          <a:ln>
            <a:solidFill>
              <a:srgbClr val="4F81BD"/>
            </a:solidFill>
          </a:ln>
        </p:spPr>
        <p:style>
          <a:lnRef idx="2">
            <a:schemeClr val="dk1"/>
          </a:lnRef>
          <a:fillRef idx="1">
            <a:schemeClr val="lt1"/>
          </a:fillRef>
          <a:effectRef idx="0">
            <a:schemeClr val="dk1"/>
          </a:effectRef>
          <a:fontRef idx="minor">
            <a:schemeClr val="dk1"/>
          </a:fontRef>
        </p:style>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a:solidFill>
                  <a:srgbClr val="FFFF00"/>
                </a:solidFill>
              </a:rPr>
              <a:t>2020 International Motor Development Research Consortium (Email: </a:t>
            </a:r>
            <a:r>
              <a:rPr lang="en-US" sz="1200" b="1" dirty="0">
                <a:solidFill>
                  <a:srgbClr val="FFFF00"/>
                </a:solidFill>
                <a:hlinkClick r:id="rId4">
                  <a:extLst>
                    <a:ext uri="{A12FA001-AC4F-418D-AE19-62706E023703}">
                      <ahyp:hlinkClr xmlns:ahyp="http://schemas.microsoft.com/office/drawing/2018/hyperlinkcolor" val="tx"/>
                    </a:ext>
                  </a:extLst>
                </a:hlinkClick>
              </a:rPr>
              <a:t>androzzij@Winthrop.edu</a:t>
            </a:r>
            <a:r>
              <a:rPr lang="en-US" sz="1200" b="1" dirty="0">
                <a:solidFill>
                  <a:srgbClr val="FFFF00"/>
                </a:solidFill>
              </a:rPr>
              <a:t>) </a:t>
            </a:r>
          </a:p>
        </p:txBody>
      </p:sp>
      <p:pic>
        <p:nvPicPr>
          <p:cNvPr id="13" name="Picture 12">
            <a:extLst>
              <a:ext uri="{FF2B5EF4-FFF2-40B4-BE49-F238E27FC236}">
                <a16:creationId xmlns:a16="http://schemas.microsoft.com/office/drawing/2014/main" id="{725D77D8-542C-404A-9964-99CA81974A97}"/>
              </a:ext>
            </a:extLst>
          </p:cNvPr>
          <p:cNvPicPr>
            <a:picLocks noChangeAspect="1"/>
          </p:cNvPicPr>
          <p:nvPr/>
        </p:nvPicPr>
        <p:blipFill>
          <a:blip r:embed="rId5"/>
          <a:stretch>
            <a:fillRect/>
          </a:stretch>
        </p:blipFill>
        <p:spPr>
          <a:xfrm>
            <a:off x="7792355" y="5727058"/>
            <a:ext cx="1917386" cy="804066"/>
          </a:xfrm>
          <a:prstGeom prst="rect">
            <a:avLst/>
          </a:prstGeom>
        </p:spPr>
      </p:pic>
      <p:sp>
        <p:nvSpPr>
          <p:cNvPr id="17" name="Title 1">
            <a:extLst>
              <a:ext uri="{FF2B5EF4-FFF2-40B4-BE49-F238E27FC236}">
                <a16:creationId xmlns:a16="http://schemas.microsoft.com/office/drawing/2014/main" id="{200727EF-36AE-5D48-B7FE-2AE681B8D4B5}"/>
              </a:ext>
            </a:extLst>
          </p:cNvPr>
          <p:cNvSpPr txBox="1">
            <a:spLocks/>
          </p:cNvSpPr>
          <p:nvPr/>
        </p:nvSpPr>
        <p:spPr>
          <a:xfrm>
            <a:off x="406821" y="5742083"/>
            <a:ext cx="5284786" cy="629159"/>
          </a:xfrm>
          <a:prstGeom prst="rect">
            <a:avLst/>
          </a:prstGeom>
        </p:spPr>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a:t>These findings indicate mixed perceptions of TCs’ competence in SHAPE America Initial PETE Standards 1.d, 1.e, 5.a, and 5.b, all of which are based on TCs’ knowledge, application, and assessment of motor learning principles. Actual assessments, rather than perceptions of these TCs’ motor learning and development competencies, also indicate mixed levels of competence. </a:t>
            </a:r>
          </a:p>
        </p:txBody>
      </p:sp>
      <p:sp>
        <p:nvSpPr>
          <p:cNvPr id="18" name="Title 1">
            <a:extLst>
              <a:ext uri="{FF2B5EF4-FFF2-40B4-BE49-F238E27FC236}">
                <a16:creationId xmlns:a16="http://schemas.microsoft.com/office/drawing/2014/main" id="{D3005FED-5CC2-E249-8E4A-7463A704A3CC}"/>
              </a:ext>
            </a:extLst>
          </p:cNvPr>
          <p:cNvSpPr txBox="1">
            <a:spLocks/>
          </p:cNvSpPr>
          <p:nvPr/>
        </p:nvSpPr>
        <p:spPr>
          <a:xfrm>
            <a:off x="7751602" y="3736068"/>
            <a:ext cx="1892008" cy="175915"/>
          </a:xfrm>
          <a:prstGeom prst="rect">
            <a:avLst/>
          </a:prstGeom>
          <a:solidFill>
            <a:srgbClr val="86302F"/>
          </a:solidFill>
          <a:ln>
            <a:solidFill>
              <a:srgbClr val="4F81BD"/>
            </a:solidFill>
          </a:ln>
        </p:spPr>
        <p:style>
          <a:lnRef idx="2">
            <a:schemeClr val="dk1"/>
          </a:lnRef>
          <a:fillRef idx="1">
            <a:schemeClr val="lt1"/>
          </a:fillRef>
          <a:effectRef idx="0">
            <a:schemeClr val="dk1"/>
          </a:effectRef>
          <a:fontRef idx="minor">
            <a:schemeClr val="dk1"/>
          </a:fontRef>
        </p:style>
        <p:txBody>
          <a:bodyPr vert="horz" lIns="97948" tIns="48974" rIns="97948" bIns="48974"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200" b="1" dirty="0">
                <a:solidFill>
                  <a:srgbClr val="FFFF00"/>
                </a:solidFill>
              </a:rPr>
              <a:t>Conclusion con’d</a:t>
            </a:r>
          </a:p>
        </p:txBody>
      </p:sp>
      <p:pic>
        <p:nvPicPr>
          <p:cNvPr id="2" name="Picture 1">
            <a:extLst>
              <a:ext uri="{FF2B5EF4-FFF2-40B4-BE49-F238E27FC236}">
                <a16:creationId xmlns:a16="http://schemas.microsoft.com/office/drawing/2014/main" id="{F29D1CF7-EDCF-2043-8897-BC2C8069D927}"/>
              </a:ext>
            </a:extLst>
          </p:cNvPr>
          <p:cNvPicPr>
            <a:picLocks noChangeAspect="1"/>
          </p:cNvPicPr>
          <p:nvPr/>
        </p:nvPicPr>
        <p:blipFill>
          <a:blip r:embed="rId6"/>
          <a:stretch>
            <a:fillRect/>
          </a:stretch>
        </p:blipFill>
        <p:spPr>
          <a:xfrm>
            <a:off x="6001234" y="238449"/>
            <a:ext cx="5782795" cy="3320688"/>
          </a:xfrm>
          <a:prstGeom prst="rect">
            <a:avLst/>
          </a:prstGeom>
        </p:spPr>
      </p:pic>
      <p:pic>
        <p:nvPicPr>
          <p:cNvPr id="19" name="Audio 18">
            <a:hlinkClick r:id="" action="ppaction://media"/>
            <a:extLst>
              <a:ext uri="{FF2B5EF4-FFF2-40B4-BE49-F238E27FC236}">
                <a16:creationId xmlns:a16="http://schemas.microsoft.com/office/drawing/2014/main" id="{13B2C31E-F0C4-0F4A-9EC6-E8A4D7F2AE2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747828"/>
      </p:ext>
    </p:extLst>
  </p:cSld>
  <p:clrMapOvr>
    <a:masterClrMapping/>
  </p:clrMapOvr>
  <mc:AlternateContent xmlns:mc="http://schemas.openxmlformats.org/markup-compatibility/2006">
    <mc:Choice xmlns:p14="http://schemas.microsoft.com/office/powerpoint/2010/main" Requires="p14">
      <p:transition spd="slow" p14:dur="2000" advTm="164317"/>
    </mc:Choice>
    <mc:Fallback>
      <p:transition spd="slow" advTm="164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FEAC14-A9FE-844D-BA2D-D80BF922A430}"/>
              </a:ext>
            </a:extLst>
          </p:cNvPr>
          <p:cNvSpPr txBox="1">
            <a:spLocks/>
          </p:cNvSpPr>
          <p:nvPr/>
        </p:nvSpPr>
        <p:spPr>
          <a:xfrm>
            <a:off x="1921935" y="1625601"/>
            <a:ext cx="8373533" cy="1066800"/>
          </a:xfrm>
          <a:prstGeom prst="rect">
            <a:avLst/>
          </a:prstGeom>
        </p:spPr>
        <p:txBody>
          <a:bodyPr vert="horz" lIns="91440" tIns="45720" rIns="91440" bIns="45720" rtlCol="0" anchor="ctr">
            <a:normAutofit fontScale="67500" lnSpcReduction="20000"/>
          </a:bodyPr>
          <a:lstStyle>
            <a:lvl1pPr algn="ctr" defTabSz="685800" rtl="0" eaLnBrk="1" latinLnBrk="0" hangingPunct="1">
              <a:spcBef>
                <a:spcPct val="0"/>
              </a:spcBef>
              <a:buNone/>
              <a:defRPr lang="en-US" sz="3975" kern="1200">
                <a:solidFill>
                  <a:schemeClr val="tx2"/>
                </a:solidFill>
                <a:latin typeface="Franklin Gothic Demi" panose="020B0703020102020204" pitchFamily="34" charset="0"/>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F497D"/>
                </a:solidFill>
                <a:effectLst/>
                <a:uLnTx/>
                <a:uFillTx/>
                <a:latin typeface="Franklin Gothic Demi" panose="020B0703020102020204" pitchFamily="34" charset="0"/>
                <a:ea typeface="+mj-ea"/>
                <a:cs typeface="+mj-cs"/>
              </a:rPr>
              <a:t>Thank you!</a:t>
            </a:r>
          </a:p>
          <a:p>
            <a:pPr marL="0" marR="0" lvl="0" indent="0" algn="ctr" defTabSz="685800" rtl="0" eaLnBrk="1" fontAlgn="auto" latinLnBrk="0" hangingPunct="1">
              <a:lnSpc>
                <a:spcPct val="100000"/>
              </a:lnSpc>
              <a:spcBef>
                <a:spcPct val="0"/>
              </a:spcBef>
              <a:spcAft>
                <a:spcPts val="0"/>
              </a:spcAft>
              <a:buClrTx/>
              <a:buSzTx/>
              <a:buFontTx/>
              <a:buNone/>
              <a:tabLst/>
              <a:defRPr/>
            </a:pPr>
            <a:r>
              <a:rPr lang="en-US" sz="5400" b="1" dirty="0">
                <a:solidFill>
                  <a:srgbClr val="1F497D"/>
                </a:solidFill>
              </a:rPr>
              <a:t>Questions?</a:t>
            </a:r>
            <a:endParaRPr kumimoji="0" lang="en-US" sz="3975" b="0" i="0" u="none" strike="noStrike" kern="1200" cap="none" spc="0" normalizeH="0" baseline="0" noProof="0" dirty="0">
              <a:ln>
                <a:noFill/>
              </a:ln>
              <a:solidFill>
                <a:srgbClr val="1F497D"/>
              </a:solidFill>
              <a:effectLst/>
              <a:uLnTx/>
              <a:uFillTx/>
              <a:latin typeface="Franklin Gothic Demi" panose="020B0703020102020204" pitchFamily="34" charset="0"/>
              <a:ea typeface="+mj-ea"/>
              <a:cs typeface="+mj-cs"/>
            </a:endParaRPr>
          </a:p>
        </p:txBody>
      </p:sp>
      <p:sp>
        <p:nvSpPr>
          <p:cNvPr id="8" name="Subtitle 2">
            <a:extLst>
              <a:ext uri="{FF2B5EF4-FFF2-40B4-BE49-F238E27FC236}">
                <a16:creationId xmlns:a16="http://schemas.microsoft.com/office/drawing/2014/main" id="{7E0F4E3C-F05E-5A46-8AF1-C706C5B3DD09}"/>
              </a:ext>
            </a:extLst>
          </p:cNvPr>
          <p:cNvSpPr txBox="1">
            <a:spLocks/>
          </p:cNvSpPr>
          <p:nvPr/>
        </p:nvSpPr>
        <p:spPr>
          <a:xfrm>
            <a:off x="2345267" y="3007641"/>
            <a:ext cx="7128935" cy="1371600"/>
          </a:xfrm>
          <a:prstGeom prst="rect">
            <a:avLst/>
          </a:prstGeom>
        </p:spPr>
        <p:txBody>
          <a:bodyPr vert="horz" lIns="91440" tIns="45720" rIns="91440" bIns="45720" rtlCol="0">
            <a:noAutofit/>
          </a:bodyPr>
          <a:lstStyle>
            <a:lvl1pPr marL="0" indent="0" algn="ctr" defTabSz="685800" rtl="0" eaLnBrk="1" latinLnBrk="0" hangingPunct="1">
              <a:spcBef>
                <a:spcPts val="0"/>
              </a:spcBef>
              <a:buFont typeface="Arial" panose="020B0604020202020204" pitchFamily="34" charset="0"/>
              <a:buNone/>
              <a:defRPr lang="en-US" sz="2800" b="0" kern="1200" baseline="0">
                <a:solidFill>
                  <a:schemeClr val="tx1"/>
                </a:solidFill>
                <a:latin typeface="Franklin Gothic Demi" panose="020B0703020102020204" pitchFamily="34" charset="0"/>
                <a:ea typeface="+mn-ea"/>
                <a:cs typeface="+mn-cs"/>
              </a:defRPr>
            </a:lvl1pPr>
            <a:lvl2pPr marL="3429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2pPr>
            <a:lvl3pPr marL="6858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3pPr>
            <a:lvl4pPr marL="10287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4pPr>
            <a:lvl5pPr marL="1371600" indent="0" algn="ctr" defTabSz="685800" rtl="0" eaLnBrk="1" latinLnBrk="0" hangingPunct="1">
              <a:spcBef>
                <a:spcPts val="600"/>
              </a:spcBef>
              <a:buFont typeface="Arial" panose="020B0604020202020204" pitchFamily="34" charset="0"/>
              <a:buNone/>
              <a:defRPr lang="en-US" sz="2200" b="0" kern="1200" baseline="0">
                <a:solidFill>
                  <a:schemeClr val="tx1">
                    <a:tint val="75000"/>
                  </a:schemeClr>
                </a:solidFill>
                <a:latin typeface="Franklin Gothic Book" panose="020B0503020102020204" pitchFamily="34" charset="0"/>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t>Jared Androzzi</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err="1">
                <a:solidFill>
                  <a:srgbClr val="C00000"/>
                </a:solidFill>
              </a:rPr>
              <a:t>androzzij@winthrop.edu</a:t>
            </a:r>
            <a:endParaRPr lang="en-US" sz="2000" b="1" dirty="0">
              <a:solidFill>
                <a:srgbClr val="C00000"/>
              </a:solidFill>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t>Adam Keath</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err="1">
                <a:solidFill>
                  <a:srgbClr val="C00000"/>
                </a:solidFill>
              </a:rPr>
              <a:t>keatha@Winthrop.edu</a:t>
            </a:r>
            <a:br>
              <a:rPr kumimoji="0" lang="en-US" sz="2000" b="1" i="0" u="none" strike="noStrike" kern="1200" cap="none" spc="0" normalizeH="0" baseline="0" noProof="0" dirty="0">
                <a:ln>
                  <a:noFill/>
                </a:ln>
                <a:solidFill>
                  <a:srgbClr val="C00000"/>
                </a:solidFill>
                <a:effectLst/>
                <a:uLnTx/>
                <a:uFillTx/>
                <a:latin typeface="Franklin Gothic Demi" panose="020B0703020102020204" pitchFamily="34" charset="0"/>
                <a:ea typeface="+mn-ea"/>
                <a:cs typeface="+mn-cs"/>
              </a:rPr>
            </a:br>
            <a:endParaRPr kumimoji="0" lang="en-US" sz="2000" b="0" i="0" u="none" strike="noStrike" kern="1200" cap="none" spc="0" normalizeH="0" baseline="0" noProof="0" dirty="0">
              <a:ln>
                <a:noFill/>
              </a:ln>
              <a:solidFill>
                <a:sysClr val="windowText" lastClr="000000"/>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2013490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TotalTime>
  <Words>557</Words>
  <Application>Microsoft Macintosh PowerPoint</Application>
  <PresentationFormat>Widescreen</PresentationFormat>
  <Paragraphs>23</Paragraphs>
  <Slides>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Franklin Gothic Demi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Androzzi, Jared Nathan</dc:creator>
  <cp:lastModifiedBy>Androzzi, Jared Nathan</cp:lastModifiedBy>
  <cp:revision>18</cp:revision>
  <cp:lastPrinted>2020-10-01T22:02:18Z</cp:lastPrinted>
  <dcterms:created xsi:type="dcterms:W3CDTF">2020-10-01T20:04:01Z</dcterms:created>
  <dcterms:modified xsi:type="dcterms:W3CDTF">2020-10-02T23:17:08Z</dcterms:modified>
</cp:coreProperties>
</file>